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57" r:id="rId6"/>
    <p:sldId id="324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25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6" r:id="rId27"/>
    <p:sldId id="347" r:id="rId28"/>
    <p:sldId id="349" r:id="rId29"/>
    <p:sldId id="348" r:id="rId30"/>
    <p:sldId id="350" r:id="rId31"/>
    <p:sldId id="345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99CCFF"/>
    <a:srgbClr val="FF0000"/>
    <a:srgbClr val="6699FF"/>
    <a:srgbClr val="66CC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87" d="100"/>
          <a:sy n="87" d="100"/>
        </p:scale>
        <p:origin x="10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F4EB-67CF-434B-A205-EEFA6B39B9D9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DF09-847B-4636-A307-F0E19966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8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8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8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8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dirty="0" smtClean="0"/>
              <a:t>Unit 9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52600" y="2743200"/>
            <a:ext cx="5105400" cy="3200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1154" y="1143000"/>
            <a:ext cx="24416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Nonagons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Polygons that consist of </a:t>
            </a:r>
            <a:r>
              <a:rPr lang="en-US" sz="2800" b="1" dirty="0" smtClean="0">
                <a:solidFill>
                  <a:srgbClr val="FF0000"/>
                </a:solidFill>
              </a:rPr>
              <a:t>nine(9) sides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146" name="Picture 2" descr="http://intermath.coe.uga.edu/dictnary/images/polygon/nonag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67" y="3340100"/>
            <a:ext cx="451726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36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52600" y="2743200"/>
            <a:ext cx="5105400" cy="3200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6802" y="1143000"/>
            <a:ext cx="2390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Decagons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Polygons that consist of </a:t>
            </a:r>
            <a:r>
              <a:rPr lang="en-US" sz="2800" b="1" dirty="0" smtClean="0">
                <a:solidFill>
                  <a:srgbClr val="FF0000"/>
                </a:solidFill>
              </a:rPr>
              <a:t>ten(10) sides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122" name="Picture 2" descr="https://www.det.nsw.edu.au/eppcontent/glossary/app/resource/image/37.png?w=4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3124200"/>
            <a:ext cx="45053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52637" y="5434012"/>
            <a:ext cx="4505325" cy="43338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503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7593" y="1143000"/>
            <a:ext cx="41088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 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Polygons in which all of the </a:t>
            </a:r>
            <a:r>
              <a:rPr lang="en-US" sz="2800" b="1" dirty="0" smtClean="0">
                <a:solidFill>
                  <a:srgbClr val="FF0000"/>
                </a:solidFill>
              </a:rPr>
              <a:t>sides are equal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2656820"/>
            <a:ext cx="5715000" cy="32867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0242" name="Picture 2" descr="http://www.icoachmath.com/image_md/Regular%20Polyg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5190776" cy="29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7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5280" y="1219200"/>
            <a:ext cx="2313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Perimeter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perimeter of a polygon is a calculation of the distance around the polygon.</a:t>
            </a:r>
          </a:p>
          <a:p>
            <a:endParaRPr lang="en-US" sz="2800" dirty="0"/>
          </a:p>
          <a:p>
            <a:r>
              <a:rPr lang="en-US" sz="2800" dirty="0" smtClean="0"/>
              <a:t>  Perimeter = sum of the lengths of the sides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i="1" dirty="0" smtClean="0"/>
              <a:t>[  </a:t>
            </a:r>
            <a:r>
              <a:rPr lang="en-US" sz="1800" i="1" dirty="0" smtClean="0"/>
              <a:t> </a:t>
            </a:r>
            <a:r>
              <a:rPr lang="en-US" sz="2800" i="1" dirty="0" smtClean="0"/>
              <a:t>  Units   = in., </a:t>
            </a:r>
            <a:r>
              <a:rPr lang="en-US" sz="2800" i="1" dirty="0" err="1" smtClean="0"/>
              <a:t>ft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yd</a:t>
            </a:r>
            <a:r>
              <a:rPr lang="en-US" sz="2800" i="1" dirty="0" smtClean="0"/>
              <a:t>, cm, m, ...  ] </a:t>
            </a:r>
          </a:p>
          <a:p>
            <a:endParaRPr lang="en-US" sz="2800" dirty="0"/>
          </a:p>
          <a:p>
            <a:r>
              <a:rPr lang="en-US" sz="2800" dirty="0" smtClean="0"/>
              <a:t>Formulas for the perimeter of a triangle or quadrilateral are on your formula sheet.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784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6711" y="1219200"/>
            <a:ext cx="1210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area of a polygon is a calculation of the amount of surface of a plane figure.</a:t>
            </a:r>
          </a:p>
          <a:p>
            <a:endParaRPr lang="en-US" sz="2800" dirty="0" smtClean="0"/>
          </a:p>
          <a:p>
            <a:r>
              <a:rPr lang="en-US" sz="2800" i="1" dirty="0"/>
              <a:t> </a:t>
            </a:r>
            <a:r>
              <a:rPr lang="en-US" sz="2800" i="1" dirty="0" smtClean="0"/>
              <a:t> [  Units = in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, ft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, yd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, cm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, m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, ...    ]</a:t>
            </a:r>
            <a:endParaRPr lang="en-US" sz="2800" i="1" dirty="0"/>
          </a:p>
          <a:p>
            <a:r>
              <a:rPr lang="en-US" sz="2800" dirty="0" smtClean="0"/>
              <a:t>  </a:t>
            </a:r>
            <a:endParaRPr lang="en-US" sz="2800" dirty="0"/>
          </a:p>
          <a:p>
            <a:r>
              <a:rPr lang="en-US" sz="2800" dirty="0" smtClean="0"/>
              <a:t>Formulas for the area of a triangle or quadrilateral are on your formula sheet. (Note Heron’s formula)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65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6810" y="1219200"/>
            <a:ext cx="2390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Rectangle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Perimeter:  </a:t>
            </a:r>
            <a:endParaRPr lang="en-US" sz="2800" dirty="0"/>
          </a:p>
        </p:txBody>
      </p:sp>
      <p:sp>
        <p:nvSpPr>
          <p:cNvPr id="2" name="Parallelogram 1"/>
          <p:cNvSpPr/>
          <p:nvPr/>
        </p:nvSpPr>
        <p:spPr bwMode="auto">
          <a:xfrm>
            <a:off x="5181600" y="2819400"/>
            <a:ext cx="2755903" cy="1295400"/>
          </a:xfrm>
          <a:prstGeom prst="parallelogram">
            <a:avLst>
              <a:gd name="adj" fmla="val 0"/>
            </a:avLst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9900" y="32435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W  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86500" y="41224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L  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819400"/>
                <a:ext cx="20475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2047548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629400" y="4114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4 in.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0206" y="3653135"/>
            <a:ext cx="111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2 in. 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0" y="3352800"/>
                <a:ext cx="3215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0" i="1" smtClean="0">
                          <a:latin typeface="Cambria Math"/>
                        </a:rPr>
                        <m:t>)+2(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52800"/>
                <a:ext cx="321543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4700" y="3883967"/>
                <a:ext cx="29850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  8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 +     </m:t>
                      </m:r>
                      <m:r>
                        <a:rPr lang="en-US" b="0" i="0" smtClean="0">
                          <a:latin typeface="Cambria Math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in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3883967"/>
                <a:ext cx="2985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4344" y="4414797"/>
                <a:ext cx="1908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   12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44" y="4414797"/>
                <a:ext cx="190885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572000" y="32054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W  </a:t>
            </a:r>
            <a:endParaRPr 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22961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L 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532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6810" y="1219200"/>
            <a:ext cx="2390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Rectangle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Area:  </a:t>
            </a:r>
            <a:endParaRPr lang="en-US" sz="2800" dirty="0"/>
          </a:p>
        </p:txBody>
      </p:sp>
      <p:sp>
        <p:nvSpPr>
          <p:cNvPr id="2" name="Parallelogram 1"/>
          <p:cNvSpPr/>
          <p:nvPr/>
        </p:nvSpPr>
        <p:spPr bwMode="auto">
          <a:xfrm>
            <a:off x="5181600" y="2819400"/>
            <a:ext cx="2755903" cy="1295400"/>
          </a:xfrm>
          <a:prstGeom prst="parallelogram">
            <a:avLst>
              <a:gd name="adj" fmla="val 0"/>
            </a:avLst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9900" y="32435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W  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86500" y="41224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L  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819400"/>
                <a:ext cx="1409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1409297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629400" y="4114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4 in.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0206" y="3653135"/>
            <a:ext cx="111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2 in. 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7299" y="3352800"/>
                <a:ext cx="25355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𝒊𝒏</m:t>
                    </m:r>
                    <m:r>
                      <a:rPr lang="en-US" b="0" i="1" smtClean="0">
                        <a:latin typeface="Cambria Math"/>
                      </a:rPr>
                      <m:t>)(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𝒊𝒏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/>
                  <a:t> </a:t>
                </a:r>
                <a:endParaRPr lang="en-US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99" y="3352800"/>
                <a:ext cx="253550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81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4700" y="3883967"/>
                <a:ext cx="1762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  8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3883967"/>
                <a:ext cx="176253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181600" y="2819400"/>
            <a:ext cx="2755903" cy="1295400"/>
            <a:chOff x="5181600" y="2819400"/>
            <a:chExt cx="2755903" cy="129540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5867402" y="2819400"/>
              <a:ext cx="0" cy="12953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endCxn id="2" idx="3"/>
            </p:cNvCxnSpPr>
            <p:nvPr/>
          </p:nvCxnSpPr>
          <p:spPr bwMode="auto">
            <a:xfrm flipH="1">
              <a:off x="6559552" y="2838450"/>
              <a:ext cx="6348" cy="1276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7251703" y="2838450"/>
              <a:ext cx="0" cy="12763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2" idx="2"/>
              <a:endCxn id="2" idx="5"/>
            </p:cNvCxnSpPr>
            <p:nvPr/>
          </p:nvCxnSpPr>
          <p:spPr bwMode="auto">
            <a:xfrm flipH="1">
              <a:off x="5181600" y="3467100"/>
              <a:ext cx="275590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>
            <a:off x="6324600" y="2286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L  </a:t>
            </a:r>
            <a:endParaRPr lang="en-US" sz="2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3200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W 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038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7412" y="1219200"/>
            <a:ext cx="17491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Perimeter:  </a:t>
            </a:r>
            <a:endParaRPr lang="en-US" sz="2800" dirty="0"/>
          </a:p>
        </p:txBody>
      </p:sp>
      <p:sp>
        <p:nvSpPr>
          <p:cNvPr id="2" name="Parallelogram 1"/>
          <p:cNvSpPr/>
          <p:nvPr/>
        </p:nvSpPr>
        <p:spPr bwMode="auto">
          <a:xfrm>
            <a:off x="6559551" y="2866370"/>
            <a:ext cx="1377952" cy="1248430"/>
          </a:xfrm>
          <a:prstGeom prst="parallelogram">
            <a:avLst>
              <a:gd name="adj" fmla="val 0"/>
            </a:avLst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2900" y="32054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403545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819400"/>
                <a:ext cx="11869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1186928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543800" y="411479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3 cm 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0" y="3352800"/>
                <a:ext cx="2054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 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52800"/>
                <a:ext cx="205428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4700" y="3883967"/>
                <a:ext cx="16796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12 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3883967"/>
                <a:ext cx="167962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72200" y="3200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23723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9148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7412" y="1219200"/>
            <a:ext cx="17491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Square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Area:  </a:t>
            </a:r>
            <a:endParaRPr lang="en-US" sz="2800" dirty="0"/>
          </a:p>
        </p:txBody>
      </p:sp>
      <p:sp>
        <p:nvSpPr>
          <p:cNvPr id="2" name="Parallelogram 1"/>
          <p:cNvSpPr/>
          <p:nvPr/>
        </p:nvSpPr>
        <p:spPr bwMode="auto">
          <a:xfrm>
            <a:off x="6559551" y="2866370"/>
            <a:ext cx="1377952" cy="1248430"/>
          </a:xfrm>
          <a:prstGeom prst="parallelogram">
            <a:avLst>
              <a:gd name="adj" fmla="val 0"/>
            </a:avLst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2900" y="32054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403545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819400"/>
                <a:ext cx="109760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1097608" cy="4531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543800" y="411479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3 cm 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0" y="3352800"/>
                <a:ext cx="190257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i="1" baseline="30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52800"/>
                <a:ext cx="1902572" cy="4531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4700" y="3883967"/>
                <a:ext cx="159101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9 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3883967"/>
                <a:ext cx="1591012" cy="453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72200" y="3200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23723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6559552" y="2838450"/>
            <a:ext cx="6348" cy="1276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6559551" y="2895600"/>
            <a:ext cx="1403349" cy="1214935"/>
            <a:chOff x="6559551" y="2895600"/>
            <a:chExt cx="1403349" cy="1214935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7010400" y="2895601"/>
              <a:ext cx="0" cy="121493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7480300" y="2895600"/>
              <a:ext cx="0" cy="11897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6559551" y="3721100"/>
              <a:ext cx="137795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6584947" y="3287757"/>
              <a:ext cx="137795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6907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3620" y="1219200"/>
            <a:ext cx="3236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Parallelogram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Perimeter:  </a:t>
            </a:r>
            <a:endParaRPr lang="en-US" sz="2800" dirty="0"/>
          </a:p>
        </p:txBody>
      </p:sp>
      <p:sp>
        <p:nvSpPr>
          <p:cNvPr id="2" name="Parallelogram 1"/>
          <p:cNvSpPr/>
          <p:nvPr/>
        </p:nvSpPr>
        <p:spPr bwMode="auto">
          <a:xfrm>
            <a:off x="4724400" y="2819400"/>
            <a:ext cx="3213103" cy="1295400"/>
          </a:xfrm>
          <a:prstGeom prst="parallelogram">
            <a:avLst>
              <a:gd name="adj" fmla="val 55882"/>
            </a:avLst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3506" y="32054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41224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 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819400"/>
                <a:ext cx="1896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1896353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248400" y="41865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6 </a:t>
            </a:r>
            <a:r>
              <a:rPr lang="en-US" i="1" dirty="0" err="1" smtClean="0">
                <a:solidFill>
                  <a:srgbClr val="FF0000"/>
                </a:solidFill>
              </a:rPr>
              <a:t>ft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6406" y="3276600"/>
            <a:ext cx="111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</a:t>
            </a:r>
            <a:r>
              <a:rPr lang="en-US" i="1" dirty="0" err="1" smtClean="0">
                <a:solidFill>
                  <a:srgbClr val="FF0000"/>
                </a:solidFill>
              </a:rPr>
              <a:t>ft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0" y="3352800"/>
                <a:ext cx="3195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𝒇𝒕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+2(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𝒇𝒕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52800"/>
                <a:ext cx="319517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4700" y="3883967"/>
                <a:ext cx="31182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12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  <m:r>
                        <a:rPr lang="en-US" b="0" i="1" smtClean="0">
                          <a:latin typeface="Cambria Math"/>
                        </a:rPr>
                        <m:t>  +   10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3883967"/>
                <a:ext cx="311822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4344" y="4414797"/>
                <a:ext cx="18437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  22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44" y="4414797"/>
                <a:ext cx="184377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572012" y="30911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53200" y="22961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 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191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0668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17.1: Lines and Angles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17.2: Polygons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17.3: Circles and Radians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17.4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: Volume and Surface Area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8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3620" y="1219200"/>
            <a:ext cx="3236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Parallelogram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Area:  </a:t>
            </a:r>
            <a:endParaRPr lang="en-US" sz="2800" dirty="0"/>
          </a:p>
        </p:txBody>
      </p:sp>
      <p:sp>
        <p:nvSpPr>
          <p:cNvPr id="2" name="Parallelogram 1"/>
          <p:cNvSpPr/>
          <p:nvPr/>
        </p:nvSpPr>
        <p:spPr bwMode="auto">
          <a:xfrm>
            <a:off x="4724400" y="2819400"/>
            <a:ext cx="3213103" cy="1295400"/>
          </a:xfrm>
          <a:prstGeom prst="parallelogram">
            <a:avLst>
              <a:gd name="adj" fmla="val 55882"/>
            </a:avLst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3506" y="32054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41224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 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819400"/>
                <a:ext cx="1211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121155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248400" y="41865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6 </a:t>
            </a:r>
            <a:r>
              <a:rPr lang="en-US" i="1" dirty="0" err="1" smtClean="0">
                <a:solidFill>
                  <a:srgbClr val="FF0000"/>
                </a:solidFill>
              </a:rPr>
              <a:t>ft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4403" y="3134667"/>
            <a:ext cx="111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4 </a:t>
            </a:r>
            <a:r>
              <a:rPr lang="en-US" i="1" dirty="0" err="1" smtClean="0">
                <a:solidFill>
                  <a:srgbClr val="FF0000"/>
                </a:solidFill>
              </a:rPr>
              <a:t>ft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0" y="3352800"/>
                <a:ext cx="24892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𝒇𝒕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𝒇𝒕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52800"/>
                <a:ext cx="248927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4700" y="3883967"/>
                <a:ext cx="178850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24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3883967"/>
                <a:ext cx="1788502" cy="453137"/>
              </a:xfrm>
              <a:prstGeom prst="rect">
                <a:avLst/>
              </a:prstGeom>
              <a:blipFill rotWithShape="1"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572012" y="30911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53200" y="22961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  </a:t>
            </a:r>
            <a:endParaRPr lang="en-US" sz="2800" i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715000" y="2819400"/>
            <a:ext cx="0" cy="12953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715000" y="30911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h 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29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5287" y="1219200"/>
            <a:ext cx="2313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Rhombus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Perimeter:  </a:t>
            </a:r>
            <a:endParaRPr lang="en-US" sz="2800" dirty="0"/>
          </a:p>
        </p:txBody>
      </p:sp>
      <p:sp>
        <p:nvSpPr>
          <p:cNvPr id="2" name="Parallelogram 1"/>
          <p:cNvSpPr/>
          <p:nvPr/>
        </p:nvSpPr>
        <p:spPr bwMode="auto">
          <a:xfrm>
            <a:off x="5638800" y="2819400"/>
            <a:ext cx="2298703" cy="1295400"/>
          </a:xfrm>
          <a:prstGeom prst="parallelogram">
            <a:avLst>
              <a:gd name="adj" fmla="val 55882"/>
            </a:avLst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3506" y="32054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41224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819400"/>
                <a:ext cx="11869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1186928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553200" y="41865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m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6406" y="3276600"/>
            <a:ext cx="111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m 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0" y="3352800"/>
                <a:ext cx="1830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52800"/>
                <a:ext cx="183043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4700" y="3883967"/>
                <a:ext cx="1605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20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3883967"/>
                <a:ext cx="160588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524512" y="31343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34200" y="2270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728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/>
          <p:cNvSpPr/>
          <p:nvPr/>
        </p:nvSpPr>
        <p:spPr bwMode="auto">
          <a:xfrm>
            <a:off x="5638800" y="2819400"/>
            <a:ext cx="2298703" cy="1295400"/>
          </a:xfrm>
          <a:prstGeom prst="parallelogram">
            <a:avLst>
              <a:gd name="adj" fmla="val 55882"/>
            </a:avLst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5287" y="1219200"/>
            <a:ext cx="2313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Rhombus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Area: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83506" y="32054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  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4038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 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819400"/>
                <a:ext cx="12118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121187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77000" y="410272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10 cm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5912" y="2974657"/>
            <a:ext cx="111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8 cm 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8133" y="3352800"/>
                <a:ext cx="30169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33" y="3352800"/>
                <a:ext cx="301698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4700" y="3883967"/>
                <a:ext cx="1895904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80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3883967"/>
                <a:ext cx="1895904" cy="453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626100" y="303976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  </a:t>
            </a:r>
            <a:endParaRPr 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34200" y="22961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  </a:t>
            </a:r>
            <a:endParaRPr lang="en-US" sz="2800" i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540500" y="2819400"/>
            <a:ext cx="0" cy="12953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521451" y="32105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h 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915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2366" y="1219200"/>
            <a:ext cx="23392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Trapeziod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Perimeter: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964682" y="362675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4266" y="2819400"/>
                <a:ext cx="29696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baseline="-25000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baseline="-25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66" y="2819400"/>
                <a:ext cx="2969659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9422" y="3352800"/>
                <a:ext cx="30487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r>
                  <a:rPr lang="en-US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𝟗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𝒊𝒏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𝒊𝒏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22" y="3352800"/>
                <a:ext cx="3048720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8567" y="4266556"/>
                <a:ext cx="152734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45 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67" y="4266556"/>
                <a:ext cx="1527341" cy="453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070827" y="362235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  </a:t>
            </a:r>
            <a:endParaRPr 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32475" y="2849707"/>
            <a:ext cx="85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 </a:t>
            </a:r>
            <a:endParaRPr lang="en-US" sz="2800" i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5371392" y="3281065"/>
            <a:ext cx="3399023" cy="1595706"/>
            <a:chOff x="5213348" y="2741397"/>
            <a:chExt cx="3399023" cy="1595706"/>
          </a:xfrm>
        </p:grpSpPr>
        <p:grpSp>
          <p:nvGrpSpPr>
            <p:cNvPr id="12" name="Group 11"/>
            <p:cNvGrpSpPr/>
            <p:nvPr/>
          </p:nvGrpSpPr>
          <p:grpSpPr>
            <a:xfrm>
              <a:off x="5213348" y="2741397"/>
              <a:ext cx="3399023" cy="1595706"/>
              <a:chOff x="5718544" y="2741397"/>
              <a:chExt cx="2893827" cy="1595706"/>
            </a:xfrm>
          </p:grpSpPr>
          <p:sp>
            <p:nvSpPr>
              <p:cNvPr id="9" name="Trapezoid 8"/>
              <p:cNvSpPr/>
              <p:nvPr/>
            </p:nvSpPr>
            <p:spPr bwMode="auto">
              <a:xfrm>
                <a:off x="5718544" y="2819400"/>
                <a:ext cx="2739366" cy="1291135"/>
              </a:xfrm>
              <a:prstGeom prst="trapezoid">
                <a:avLst>
                  <a:gd name="adj" fmla="val 31588"/>
                </a:avLst>
              </a:prstGeom>
              <a:solidFill>
                <a:srgbClr val="99CCFF"/>
              </a:solidFill>
              <a:ln w="381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sp>
            <p:nvSpPr>
              <p:cNvPr id="11" name="Right Triangle 10"/>
              <p:cNvSpPr/>
              <p:nvPr/>
            </p:nvSpPr>
            <p:spPr bwMode="auto">
              <a:xfrm rot="10800000">
                <a:off x="7378994" y="2741397"/>
                <a:ext cx="1233377" cy="1595706"/>
              </a:xfrm>
              <a:prstGeom prst="rt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 bwMode="auto">
            <a:xfrm>
              <a:off x="7203688" y="2819400"/>
              <a:ext cx="1205900" cy="1295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6487981" y="4617778"/>
            <a:ext cx="85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 </a:t>
            </a:r>
            <a:endParaRPr lang="en-US" sz="2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964682" y="362235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c  </a:t>
            </a:r>
            <a:endParaRPr lang="en-US" sz="28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775564" y="291126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10 in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24881" y="466140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16 in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38533" y="339592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12 in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30748" y="335279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9</a:t>
            </a:r>
            <a:r>
              <a:rPr lang="en-US" i="1" dirty="0" smtClean="0">
                <a:solidFill>
                  <a:srgbClr val="FF0000"/>
                </a:solidFill>
              </a:rPr>
              <a:t> in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2366" y="1219200"/>
            <a:ext cx="23392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Trapeziod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Area: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964682" y="362675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  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819400"/>
                <a:ext cx="244996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baseline="-25000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baseline="-25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2449965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7540" y="4722317"/>
                <a:ext cx="194078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104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40" y="4722317"/>
                <a:ext cx="1940788" cy="453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946648" y="362235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  </a:t>
            </a:r>
            <a:endParaRPr 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32475" y="2849707"/>
            <a:ext cx="85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 </a:t>
            </a:r>
            <a:endParaRPr lang="en-US" sz="2800" i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5371392" y="3281065"/>
            <a:ext cx="3399023" cy="1595706"/>
            <a:chOff x="5213348" y="2741397"/>
            <a:chExt cx="3399023" cy="1595706"/>
          </a:xfrm>
        </p:grpSpPr>
        <p:grpSp>
          <p:nvGrpSpPr>
            <p:cNvPr id="12" name="Group 11"/>
            <p:cNvGrpSpPr/>
            <p:nvPr/>
          </p:nvGrpSpPr>
          <p:grpSpPr>
            <a:xfrm>
              <a:off x="5213348" y="2741397"/>
              <a:ext cx="3399023" cy="1595706"/>
              <a:chOff x="5718544" y="2741397"/>
              <a:chExt cx="2893827" cy="1595706"/>
            </a:xfrm>
          </p:grpSpPr>
          <p:sp>
            <p:nvSpPr>
              <p:cNvPr id="9" name="Trapezoid 8"/>
              <p:cNvSpPr/>
              <p:nvPr/>
            </p:nvSpPr>
            <p:spPr bwMode="auto">
              <a:xfrm>
                <a:off x="5718544" y="2819400"/>
                <a:ext cx="2739366" cy="1291135"/>
              </a:xfrm>
              <a:prstGeom prst="trapezoid">
                <a:avLst>
                  <a:gd name="adj" fmla="val 31588"/>
                </a:avLst>
              </a:prstGeom>
              <a:solidFill>
                <a:srgbClr val="99CCFF"/>
              </a:solidFill>
              <a:ln w="381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  <p:sp>
            <p:nvSpPr>
              <p:cNvPr id="11" name="Right Triangle 10"/>
              <p:cNvSpPr/>
              <p:nvPr/>
            </p:nvSpPr>
            <p:spPr bwMode="auto">
              <a:xfrm rot="10800000">
                <a:off x="7378994" y="2741397"/>
                <a:ext cx="1233377" cy="1595706"/>
              </a:xfrm>
              <a:prstGeom prst="rt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97" charset="0"/>
                  <a:ea typeface="ＭＳ Ｐゴシック" pitchFamily="-97" charset="-128"/>
                  <a:cs typeface="ＭＳ Ｐゴシック" pitchFamily="-97" charset="-128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 bwMode="auto">
            <a:xfrm>
              <a:off x="7203688" y="2819400"/>
              <a:ext cx="1205900" cy="1295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" name="Straight Connector 9"/>
          <p:cNvCxnSpPr/>
          <p:nvPr/>
        </p:nvCxnSpPr>
        <p:spPr bwMode="auto">
          <a:xfrm>
            <a:off x="6242164" y="3352800"/>
            <a:ext cx="0" cy="12953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242164" y="362235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h  </a:t>
            </a:r>
            <a:endParaRPr lang="en-US" sz="2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6487981" y="4617778"/>
            <a:ext cx="85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 </a:t>
            </a:r>
            <a:endParaRPr lang="en-US" sz="2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964682" y="362235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c  </a:t>
            </a:r>
            <a:endParaRPr lang="en-US" sz="28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75564" y="291126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10 in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4881" y="466140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16 in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7078" y="367574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8 in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73289" y="3758073"/>
                <a:ext cx="4030078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0" i="1" smtClean="0">
                          <a:latin typeface="Cambria Math"/>
                        </a:rPr>
                        <m:t>)(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89" y="3758073"/>
                <a:ext cx="4030078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6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4727" y="1219200"/>
            <a:ext cx="1954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Triangle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Perimeter: 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819400"/>
                <a:ext cx="21034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210346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2140" y="3999459"/>
                <a:ext cx="178702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12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40" y="3999459"/>
                <a:ext cx="1787028" cy="453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781800" y="473448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cm 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2000" y="3423049"/>
                <a:ext cx="36648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23049"/>
                <a:ext cx="366484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Isosceles Triangle 1"/>
          <p:cNvSpPr/>
          <p:nvPr/>
        </p:nvSpPr>
        <p:spPr bwMode="auto">
          <a:xfrm>
            <a:off x="5549301" y="3359446"/>
            <a:ext cx="3143143" cy="1300043"/>
          </a:xfrm>
          <a:prstGeom prst="triangle">
            <a:avLst>
              <a:gd name="adj" fmla="val 22097"/>
            </a:avLst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2601" y="370945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  </a:t>
            </a:r>
            <a:endParaRPr lang="en-US" sz="28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99094" y="467293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  </a:t>
            </a:r>
            <a:endParaRPr lang="en-US" sz="28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227412" y="344784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c  </a:t>
            </a:r>
            <a:endParaRPr lang="en-US" sz="28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987678" y="335544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3 cm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3436" y="351412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4 cm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5" grpId="0"/>
      <p:bldP spid="3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4727" y="1219200"/>
            <a:ext cx="1954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Triangle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Area: 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819400"/>
                <a:ext cx="143308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𝑏h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1433085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7540" y="4722317"/>
                <a:ext cx="172598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6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40" y="4722317"/>
                <a:ext cx="1725985" cy="453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5867" y="3758073"/>
                <a:ext cx="3285708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b="0" i="1" smtClean="0">
                          <a:latin typeface="Cambria Math"/>
                        </a:rPr>
                        <m:t>)(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67" y="3758073"/>
                <a:ext cx="3285708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900887" y="473448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cm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>
            <a:off x="5549301" y="3359446"/>
            <a:ext cx="3143143" cy="1300043"/>
          </a:xfrm>
          <a:prstGeom prst="triangle">
            <a:avLst>
              <a:gd name="adj" fmla="val 22097"/>
            </a:avLst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2601" y="370945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  </a:t>
            </a:r>
            <a:endParaRPr 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99094" y="467293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  </a:t>
            </a:r>
            <a:endParaRPr lang="en-US" sz="28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27412" y="344784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c  </a:t>
            </a:r>
            <a:endParaRPr lang="en-US" sz="2800" i="1" dirty="0"/>
          </a:p>
        </p:txBody>
      </p:sp>
      <p:cxnSp>
        <p:nvCxnSpPr>
          <p:cNvPr id="10" name="Straight Connector 9"/>
          <p:cNvCxnSpPr>
            <a:endCxn id="16" idx="3"/>
          </p:cNvCxnSpPr>
          <p:nvPr/>
        </p:nvCxnSpPr>
        <p:spPr bwMode="auto">
          <a:xfrm flipH="1">
            <a:off x="6243841" y="3359446"/>
            <a:ext cx="4559" cy="1300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248400" y="3667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h  </a:t>
            </a:r>
            <a:endParaRPr lang="en-US" sz="2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94153" y="408021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2.4 cm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15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4727" y="1219200"/>
            <a:ext cx="1954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Triangle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2133600"/>
            <a:ext cx="428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Area: Heron’s Formula 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657623"/>
                <a:ext cx="2584746" cy="542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57623"/>
                <a:ext cx="2584746" cy="542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4908" y="4478132"/>
                <a:ext cx="4036425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08" y="4478132"/>
                <a:ext cx="4036425" cy="539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4751" y="3276600"/>
                <a:ext cx="2692212" cy="523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51" y="3276600"/>
                <a:ext cx="2692212" cy="5230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781800" y="47199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5 cm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>
            <a:off x="5549301" y="3352800"/>
            <a:ext cx="3143143" cy="1300043"/>
          </a:xfrm>
          <a:prstGeom prst="triangle">
            <a:avLst>
              <a:gd name="adj" fmla="val 22097"/>
            </a:avLst>
          </a:prstGeom>
          <a:solidFill>
            <a:srgbClr val="99CCFF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2601" y="36949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  </a:t>
            </a:r>
            <a:endParaRPr lang="en-US" sz="28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99094" y="46583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b  </a:t>
            </a:r>
            <a:endParaRPr lang="en-US" sz="28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27412" y="34332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c  </a:t>
            </a:r>
            <a:endParaRPr lang="en-US" sz="2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987678" y="334089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3 cm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3436" y="349957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= 4 cm 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6243841" y="3359446"/>
            <a:ext cx="4559" cy="13000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296993" y="380255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" y="3886200"/>
                <a:ext cx="1003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b="1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86200"/>
                <a:ext cx="100309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9667" y="5105400"/>
                <a:ext cx="4213333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)(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)(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67" y="5105400"/>
                <a:ext cx="4213333" cy="5395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2000" y="5715000"/>
                <a:ext cx="16746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=6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𝑐𝑚</m:t>
                    </m:r>
                    <m:r>
                      <a:rPr lang="en-US" b="0" i="1" baseline="3000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</a:rPr>
                  <a:t> </a:t>
                </a:r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715000"/>
                <a:ext cx="167468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64465" y="2187714"/>
            <a:ext cx="4272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What if you </a:t>
            </a:r>
            <a:r>
              <a:rPr lang="en-US" sz="2000" u="sng" dirty="0" smtClean="0">
                <a:solidFill>
                  <a:srgbClr val="003399"/>
                </a:solidFill>
              </a:rPr>
              <a:t>don’t</a:t>
            </a:r>
            <a:r>
              <a:rPr lang="en-US" sz="2000" dirty="0" smtClean="0">
                <a:solidFill>
                  <a:srgbClr val="003399"/>
                </a:solidFill>
              </a:rPr>
              <a:t> know the </a:t>
            </a:r>
            <a:r>
              <a:rPr lang="en-US" sz="2000" u="sng" dirty="0" smtClean="0">
                <a:solidFill>
                  <a:srgbClr val="003399"/>
                </a:solidFill>
              </a:rPr>
              <a:t>height</a:t>
            </a:r>
            <a:r>
              <a:rPr lang="en-US" sz="2000" dirty="0" smtClean="0">
                <a:solidFill>
                  <a:srgbClr val="003399"/>
                </a:solidFill>
              </a:rPr>
              <a:t>?  (But you </a:t>
            </a:r>
            <a:r>
              <a:rPr lang="en-US" sz="2000" i="1" u="sng" dirty="0" smtClean="0">
                <a:solidFill>
                  <a:srgbClr val="003399"/>
                </a:solidFill>
              </a:rPr>
              <a:t>do</a:t>
            </a:r>
            <a:r>
              <a:rPr lang="en-US" sz="2000" dirty="0" smtClean="0">
                <a:solidFill>
                  <a:srgbClr val="003399"/>
                </a:solidFill>
              </a:rPr>
              <a:t> know </a:t>
            </a:r>
            <a:r>
              <a:rPr lang="en-US" sz="2000" i="1" u="sng" dirty="0" smtClean="0">
                <a:solidFill>
                  <a:srgbClr val="003399"/>
                </a:solidFill>
              </a:rPr>
              <a:t>all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i="1" u="sng" dirty="0" smtClean="0">
                <a:solidFill>
                  <a:srgbClr val="003399"/>
                </a:solidFill>
              </a:rPr>
              <a:t>three</a:t>
            </a:r>
            <a:r>
              <a:rPr lang="en-US" sz="2000" dirty="0" smtClean="0">
                <a:solidFill>
                  <a:srgbClr val="003399"/>
                </a:solidFill>
              </a:rPr>
              <a:t> </a:t>
            </a:r>
            <a:r>
              <a:rPr lang="en-US" sz="2000" i="1" u="sng" dirty="0" smtClean="0">
                <a:solidFill>
                  <a:srgbClr val="003399"/>
                </a:solidFill>
              </a:rPr>
              <a:t>sides</a:t>
            </a:r>
            <a:r>
              <a:rPr lang="en-US" sz="2000" dirty="0" smtClean="0">
                <a:solidFill>
                  <a:srgbClr val="003399"/>
                </a:solidFill>
              </a:rPr>
              <a:t>)</a:t>
            </a:r>
            <a:endParaRPr lang="en-US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5" grpId="0"/>
      <p:bldP spid="16" grpId="0"/>
      <p:bldP spid="33" grpId="0"/>
      <p:bldP spid="3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7205225" y="189051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2 cm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14625" y="355656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3 cm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366" y="1219200"/>
            <a:ext cx="4365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Composite Figures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Area: 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819400"/>
                <a:ext cx="182594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baseline="-25000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baseline="-25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1825949" cy="453137"/>
              </a:xfrm>
              <a:prstGeom prst="rect">
                <a:avLst/>
              </a:prstGeom>
              <a:blipFill rotWithShape="1">
                <a:blip r:embed="rId2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071506" y="416544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2 cm 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0" y="3352800"/>
                <a:ext cx="50283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52800"/>
                <a:ext cx="50283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4700" y="3883967"/>
                <a:ext cx="312438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6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+12 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3883967"/>
                <a:ext cx="3124381" cy="453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606741" y="4235652"/>
            <a:ext cx="533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3399"/>
                </a:solidFill>
              </a:rPr>
              <a:t>A</a:t>
            </a:r>
            <a:r>
              <a:rPr lang="en-US" sz="2000" i="1" baseline="-25000" dirty="0" smtClean="0">
                <a:solidFill>
                  <a:srgbClr val="003399"/>
                </a:solidFill>
              </a:rPr>
              <a:t>1</a:t>
            </a:r>
            <a:r>
              <a:rPr lang="en-US" sz="2000" i="1" dirty="0" smtClean="0">
                <a:solidFill>
                  <a:srgbClr val="003399"/>
                </a:solidFill>
              </a:rPr>
              <a:t>  </a:t>
            </a:r>
            <a:endParaRPr lang="en-US" sz="2000" i="1" dirty="0">
              <a:solidFill>
                <a:srgbClr val="00339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7255338" y="4019039"/>
            <a:ext cx="3243" cy="8333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5975861" y="2341828"/>
            <a:ext cx="2121730" cy="2514601"/>
            <a:chOff x="5688770" y="2171700"/>
            <a:chExt cx="2121730" cy="2514601"/>
          </a:xfrm>
        </p:grpSpPr>
        <p:cxnSp>
          <p:nvCxnSpPr>
            <p:cNvPr id="25" name="Straight Connector 24"/>
            <p:cNvCxnSpPr/>
            <p:nvPr/>
          </p:nvCxnSpPr>
          <p:spPr bwMode="auto">
            <a:xfrm rot="16200000" flipH="1">
              <a:off x="7353300" y="2628900"/>
              <a:ext cx="914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1" name="Group 50"/>
            <p:cNvGrpSpPr/>
            <p:nvPr/>
          </p:nvGrpSpPr>
          <p:grpSpPr>
            <a:xfrm>
              <a:off x="5688770" y="2171700"/>
              <a:ext cx="2121730" cy="2514601"/>
              <a:chOff x="5688770" y="2171700"/>
              <a:chExt cx="2121730" cy="2514601"/>
            </a:xfrm>
          </p:grpSpPr>
          <p:cxnSp>
            <p:nvCxnSpPr>
              <p:cNvPr id="23" name="Straight Connector 22"/>
              <p:cNvCxnSpPr/>
              <p:nvPr/>
            </p:nvCxnSpPr>
            <p:spPr bwMode="auto">
              <a:xfrm>
                <a:off x="5701768" y="4682247"/>
                <a:ext cx="2108732" cy="405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5701768" y="3814465"/>
                <a:ext cx="127053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7810500" y="3009900"/>
                <a:ext cx="0" cy="16764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5688770" y="3810412"/>
                <a:ext cx="0" cy="87183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6972300" y="3009900"/>
                <a:ext cx="0" cy="838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6972300" y="2171700"/>
                <a:ext cx="0" cy="838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7391400" y="1752600"/>
                <a:ext cx="0" cy="8382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9" name="TextBox 28"/>
          <p:cNvSpPr txBox="1"/>
          <p:nvPr/>
        </p:nvSpPr>
        <p:spPr>
          <a:xfrm>
            <a:off x="7444941" y="3453982"/>
            <a:ext cx="533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3399"/>
                </a:solidFill>
              </a:rPr>
              <a:t>A</a:t>
            </a:r>
            <a:r>
              <a:rPr lang="en-US" sz="2000" i="1" baseline="-25000" dirty="0" smtClean="0">
                <a:solidFill>
                  <a:srgbClr val="003399"/>
                </a:solidFill>
              </a:rPr>
              <a:t>2</a:t>
            </a:r>
            <a:r>
              <a:rPr lang="en-US" sz="2000" i="1" dirty="0" smtClean="0">
                <a:solidFill>
                  <a:srgbClr val="003399"/>
                </a:solidFill>
              </a:rPr>
              <a:t>  </a:t>
            </a:r>
            <a:endParaRPr lang="en-US" sz="2000" i="1" dirty="0">
              <a:solidFill>
                <a:srgbClr val="00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19863" y="2195155"/>
                <a:ext cx="1409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863" y="2195155"/>
                <a:ext cx="140929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927659" y="486766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5 cm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95825" y="333687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6 cm 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175" y="4415477"/>
                <a:ext cx="1895904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18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75" y="4415477"/>
                <a:ext cx="1895904" cy="4531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51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7" grpId="0"/>
      <p:bldP spid="15" grpId="0"/>
      <p:bldP spid="16" grpId="0"/>
      <p:bldP spid="17" grpId="0"/>
      <p:bldP spid="19" grpId="0"/>
      <p:bldP spid="29" grpId="0"/>
      <p:bldP spid="30" grpId="0"/>
      <p:bldP spid="33" grpId="0"/>
      <p:bldP spid="37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114300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polygon</a:t>
            </a:r>
            <a:r>
              <a:rPr lang="en-US" sz="2800" dirty="0" smtClean="0"/>
              <a:t> is a simple closed figure that consists of line segments.  Each segment is called a side of the polygon.</a:t>
            </a:r>
            <a:endParaRPr lang="en-US" sz="2800" dirty="0"/>
          </a:p>
        </p:txBody>
      </p:sp>
      <p:pic>
        <p:nvPicPr>
          <p:cNvPr id="1026" name="Picture 2" descr="http://library.thinkquest.org/16661/media/polygons/polyg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71347"/>
            <a:ext cx="3810000" cy="24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066800" y="2667000"/>
            <a:ext cx="6400800" cy="3124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1066800"/>
            <a:ext cx="22110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Triangles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Polygons that consist of </a:t>
            </a:r>
            <a:r>
              <a:rPr lang="en-US" sz="2800" b="1" dirty="0" smtClean="0">
                <a:solidFill>
                  <a:srgbClr val="FF0000"/>
                </a:solidFill>
              </a:rPr>
              <a:t>three(3) sides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50" name="Picture 2" descr="http://mathworld.wolfram.com/images/eps-gif/Triangles_7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77" y="2743200"/>
            <a:ext cx="5433724" cy="29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143000" y="2743201"/>
            <a:ext cx="6172200" cy="3048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7963" y="1066800"/>
            <a:ext cx="32880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Quadrilaterals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Polygons that consist of </a:t>
            </a:r>
            <a:r>
              <a:rPr lang="en-US" sz="2800" b="1" dirty="0" smtClean="0">
                <a:solidFill>
                  <a:srgbClr val="FF0000"/>
                </a:solidFill>
              </a:rPr>
              <a:t>four(4) sides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074" name="Picture 2" descr="http://www.winpossible.com/App_Themes/default/Images/CourseImages/Important_Quadrilater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82537"/>
            <a:ext cx="5257800" cy="27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9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52600" y="2743200"/>
            <a:ext cx="5105400" cy="3200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9858" y="1143000"/>
            <a:ext cx="25442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Pentagons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Polygons that consist of </a:t>
            </a:r>
            <a:r>
              <a:rPr lang="en-US" sz="2800" b="1" dirty="0" smtClean="0">
                <a:solidFill>
                  <a:srgbClr val="FF0000"/>
                </a:solidFill>
              </a:rPr>
              <a:t>five(5) sides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098" name="Picture 2" descr="http://www.math.nmsu.edu/%7Ebreakingaway/Lessons/pentagonpuzzles1/pentagonpuzzles_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895600"/>
            <a:ext cx="4267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2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52600" y="2743200"/>
            <a:ext cx="5105400" cy="3200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6802" y="1143000"/>
            <a:ext cx="2390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Hexagons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Polygons that consist of </a:t>
            </a:r>
            <a:r>
              <a:rPr lang="en-US" sz="2800" b="1" dirty="0" smtClean="0">
                <a:solidFill>
                  <a:srgbClr val="FF0000"/>
                </a:solidFill>
              </a:rPr>
              <a:t>six(6) sides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9218" name="Picture 2" descr="https://share.ehs.uen.org/sites/default/files/images/geo_02-03-h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3124200"/>
            <a:ext cx="42259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3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52600" y="2743200"/>
            <a:ext cx="5105400" cy="3200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7034" y="1143000"/>
            <a:ext cx="25699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Heptagons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Polygons that consist of </a:t>
            </a:r>
            <a:r>
              <a:rPr lang="en-US" sz="2800" b="1" dirty="0" smtClean="0">
                <a:solidFill>
                  <a:srgbClr val="FF0000"/>
                </a:solidFill>
              </a:rPr>
              <a:t>seven(7) sides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8194" name="Picture 2" descr="https://share.ehs.uen.org/sites/default/files/images/unit3heptagon.img_assist_cust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3200400"/>
            <a:ext cx="47529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3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52600" y="2743200"/>
            <a:ext cx="5105400" cy="3200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5274" y="1143000"/>
            <a:ext cx="2313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Octagons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Polygons that consist of </a:t>
            </a:r>
            <a:r>
              <a:rPr lang="en-US" sz="2800" b="1" dirty="0" smtClean="0">
                <a:solidFill>
                  <a:srgbClr val="FF0000"/>
                </a:solidFill>
              </a:rPr>
              <a:t>eight(8) sides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7170" name="Picture 2" descr="http://www.icteachers.co.uk/children/sats/images/octag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4191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36664"/>
      </p:ext>
    </p:extLst>
  </p:cSld>
  <p:clrMapOvr>
    <a:masterClrMapping/>
  </p:clrMapOvr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1BEC86-DEB6-45BD-AF6E-8AE6F718A479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5188</TotalTime>
  <Words>734</Words>
  <Application>Microsoft Office PowerPoint</Application>
  <PresentationFormat>On-screen Show (4:3)</PresentationFormat>
  <Paragraphs>215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679</cp:revision>
  <cp:lastPrinted>2009-03-09T19:30:18Z</cp:lastPrinted>
  <dcterms:created xsi:type="dcterms:W3CDTF">2009-04-30T13:56:20Z</dcterms:created>
  <dcterms:modified xsi:type="dcterms:W3CDTF">2015-03-20T17:27:16Z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</Properties>
</file>